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CCFF"/>
    <a:srgbClr val="66CC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7A96-B9AA-485D-AE60-8501B5BD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8E46-4E9A-45FD-A99A-D8D906042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A75-367B-4293-854C-16EDFE389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49AE-E86D-4ED7-B2CD-6AD961F52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2F54-6D68-4C77-9735-99D40A59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CD05-8E2B-43D9-BD8A-59267FB0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A833-0F51-41D6-B9C9-981F83C2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E037-9A87-4998-AB38-84CFBBD08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5E44-DE5D-467C-878C-13370C34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E2DC-8537-4E9F-B173-E956D2BD3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1B83-38C2-48C8-941A-2BD20323F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6E67-DA0A-4D57-9B0E-7B8A09AE5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08B0-789F-4280-BE45-4456A9C7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F016-3467-4AA9-8FD5-7D7379B9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08C5DA03-0EAE-4CB7-97A3-9D2845FF4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8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92325"/>
            <a:ext cx="7772400" cy="14446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_AlbionicTitulNrSh" pitchFamily="34" charset="-52"/>
              </a:rPr>
              <a:t>Водные походы и обеспечение безопасности на воде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984875"/>
            <a:ext cx="8893175" cy="4953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  <a:latin typeface="a_CampusOtl3DShad" pitchFamily="82" charset="-52"/>
              </a:rPr>
              <a:t>Автор: Косенко П.И., преподаватель-организатор ОБЖ.</a:t>
            </a:r>
          </a:p>
        </p:txBody>
      </p:sp>
      <p:sp>
        <p:nvSpPr>
          <p:cNvPr id="7" name="Скругленный прямоугольник 6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>
                <a:solidFill>
                  <a:srgbClr val="3333CC"/>
                </a:solidFill>
              </a:rPr>
              <a:t>900igr.net</a:t>
            </a:r>
            <a:endParaRPr lang="ru-RU" sz="2000" u="sng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6" descr="252828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13325"/>
            <a:ext cx="9144000" cy="1844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 Если судно перевернулось на пороге, команда хва- тается за края лодки и плывет к берегу. Команды лодок, находящиеся впереди, вылавливают уплыв- шие  с перевернувшейся лодки вещи.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229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2294" name="Picture 6" descr="Копия 0_13c6a_53a578b6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00413"/>
            <a:ext cx="766762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0000CC"/>
                </a:solidFill>
              </a:rPr>
              <a:t>Контрольные вопросы: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0000CC"/>
                </a:solidFill>
              </a:rPr>
              <a:t>Каковы особенности водного туризма и подготовка к нему?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0000CC"/>
                </a:solidFill>
              </a:rPr>
              <a:t>Какие опасные факторы водного туризма вы знаете?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0000CC"/>
                </a:solidFill>
              </a:rPr>
              <a:t>Какие суда используются для водного туризма?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0000CC"/>
                </a:solidFill>
              </a:rPr>
              <a:t>Какие существуют правила безопасного поведения туриста –водника на воде во время похода?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Копия 00c004da419a7ecd97147a976f9b672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439863"/>
          </a:xfrm>
        </p:spPr>
        <p:txBody>
          <a:bodyPr/>
          <a:lstStyle/>
          <a:p>
            <a:pPr algn="l" eaLnBrk="1" hangingPunct="1"/>
            <a:r>
              <a:rPr lang="ru-RU" sz="2800" u="sng" smtClean="0">
                <a:solidFill>
                  <a:srgbClr val="0000CC"/>
                </a:solidFill>
              </a:rPr>
              <a:t>Домашнее задание:</a:t>
            </a:r>
            <a:r>
              <a:rPr lang="ru-RU" sz="2400" smtClean="0">
                <a:solidFill>
                  <a:srgbClr val="0000CC"/>
                </a:solidFill>
              </a:rPr>
              <a:t/>
            </a:r>
            <a:br>
              <a:rPr lang="ru-RU" sz="2400" smtClean="0">
                <a:solidFill>
                  <a:srgbClr val="0000CC"/>
                </a:solidFill>
              </a:rPr>
            </a:br>
            <a:r>
              <a:rPr lang="ru-RU" sz="2800" smtClean="0">
                <a:solidFill>
                  <a:srgbClr val="0000CC"/>
                </a:solidFill>
              </a:rPr>
              <a:t>Изучите </a:t>
            </a:r>
            <a:r>
              <a:rPr lang="en-US" sz="2800" smtClean="0">
                <a:solidFill>
                  <a:srgbClr val="0000CC"/>
                </a:solidFill>
                <a:cs typeface="Arial" charset="0"/>
              </a:rPr>
              <a:t>§</a:t>
            </a:r>
            <a:r>
              <a:rPr lang="ru-RU" sz="2800" smtClean="0">
                <a:solidFill>
                  <a:srgbClr val="0000CC"/>
                </a:solidFill>
                <a:cs typeface="Arial" charset="0"/>
              </a:rPr>
              <a:t> 2.4 учебника.</a:t>
            </a:r>
            <a:r>
              <a:rPr lang="ru-RU" sz="4000" smtClean="0">
                <a:solidFill>
                  <a:srgbClr val="663300"/>
                </a:solidFill>
                <a:cs typeface="Arial" charset="0"/>
              </a:rPr>
              <a:t/>
            </a:r>
            <a:br>
              <a:rPr lang="ru-RU" sz="4000" smtClean="0">
                <a:solidFill>
                  <a:srgbClr val="663300"/>
                </a:solidFill>
                <a:cs typeface="Arial" charset="0"/>
              </a:rPr>
            </a:br>
            <a:endParaRPr lang="ru-RU" sz="4000" smtClean="0">
              <a:solidFill>
                <a:srgbClr val="663300"/>
              </a:solidFill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0"/>
            <a:ext cx="8893175" cy="633571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b="1" smtClean="0">
                <a:solidFill>
                  <a:srgbClr val="0000CC"/>
                </a:solidFill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5" descr="arc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8"/>
          <p:cNvSpPr>
            <a:spLocks noChangeArrowheads="1" noChangeShapeType="1" noTextEdit="1"/>
          </p:cNvSpPr>
          <p:nvPr/>
        </p:nvSpPr>
        <p:spPr bwMode="auto">
          <a:xfrm>
            <a:off x="539750" y="4868863"/>
            <a:ext cx="82073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работу на уроке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0000CC"/>
                </a:solidFill>
              </a:rPr>
              <a:t>План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211638" cy="52562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0000CC"/>
                </a:solidFill>
              </a:rPr>
              <a:t>Особенности водного туризма и требования к уровню подготовки туриста-водника.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0000CC"/>
                </a:solidFill>
              </a:rPr>
              <a:t>Подготовка к водному походу.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0000CC"/>
                </a:solidFill>
              </a:rPr>
              <a:t>Правила безопасного поведения на воде во время похода.</a:t>
            </a:r>
          </a:p>
        </p:txBody>
      </p:sp>
      <p:pic>
        <p:nvPicPr>
          <p:cNvPr id="3077" name="Picture 5" descr="index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260350"/>
            <a:ext cx="473392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7" descr="water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76327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2447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00CC"/>
                </a:solidFill>
              </a:rPr>
              <a:t>В походах по рекам, озерам, морям и водохранилищах удачно сочетаются элементы познания окружающей природной среды, активного отдыха и оздоровления организма.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smtClean="0">
                <a:solidFill>
                  <a:srgbClr val="0000CC"/>
                </a:solidFill>
              </a:rPr>
              <a:t>Турист-водник должен уметь: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>
                <a:solidFill>
                  <a:srgbClr val="0000CC"/>
                </a:solidFill>
              </a:rPr>
              <a:t>хорошо плавать;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>
                <a:solidFill>
                  <a:srgbClr val="0000CC"/>
                </a:solidFill>
              </a:rPr>
              <a:t>собирать и ремонтировать туристское судно;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>
                <a:solidFill>
                  <a:srgbClr val="0000CC"/>
                </a:solidFill>
              </a:rPr>
              <a:t>правильно упаковывать продовольствие и снаряжение;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>
                <a:solidFill>
                  <a:srgbClr val="0000CC"/>
                </a:solidFill>
              </a:rPr>
              <a:t>уметь грести и управлять судном;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>
                <a:solidFill>
                  <a:srgbClr val="0000CC"/>
                </a:solidFill>
              </a:rPr>
              <a:t>причаливать и отваливать (отходить) от берега.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sz="2800" smtClean="0">
              <a:solidFill>
                <a:srgbClr val="0000CC"/>
              </a:solidFill>
            </a:endParaRPr>
          </a:p>
        </p:txBody>
      </p:sp>
      <p:pic>
        <p:nvPicPr>
          <p:cNvPr id="5125" name="Picture 5" descr="Schuka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644900"/>
            <a:ext cx="62134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333375"/>
            <a:ext cx="4835525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400" smtClean="0">
                <a:solidFill>
                  <a:srgbClr val="0000CC"/>
                </a:solidFill>
              </a:rPr>
              <a:t>Турист-водник обязан:</a:t>
            </a:r>
          </a:p>
          <a:p>
            <a:pPr eaLnBrk="1" hangingPunct="1">
              <a:lnSpc>
                <a:spcPct val="90000"/>
              </a:lnSpc>
              <a:buFont typeface="OpenSymbol" pitchFamily="2" charset="0"/>
              <a:buChar char="☑"/>
            </a:pPr>
            <a:r>
              <a:rPr lang="ru-RU" sz="3400" smtClean="0">
                <a:solidFill>
                  <a:srgbClr val="0000CC"/>
                </a:solidFill>
              </a:rPr>
              <a:t> хорошо знать и распознавать препятствия;</a:t>
            </a:r>
          </a:p>
          <a:p>
            <a:pPr eaLnBrk="1" hangingPunct="1">
              <a:lnSpc>
                <a:spcPct val="90000"/>
              </a:lnSpc>
              <a:buFont typeface="OpenSymbol" pitchFamily="2" charset="0"/>
              <a:buChar char="☑"/>
            </a:pPr>
            <a:r>
              <a:rPr lang="ru-RU" sz="3400" smtClean="0">
                <a:solidFill>
                  <a:srgbClr val="0000CC"/>
                </a:solidFill>
              </a:rPr>
              <a:t> владеть приемами преодоления препятствий;</a:t>
            </a:r>
          </a:p>
          <a:p>
            <a:pPr eaLnBrk="1" hangingPunct="1">
              <a:lnSpc>
                <a:spcPct val="90000"/>
              </a:lnSpc>
              <a:buFont typeface="OpenSymbol" pitchFamily="2" charset="0"/>
              <a:buChar char="☑"/>
            </a:pPr>
            <a:r>
              <a:rPr lang="ru-RU" sz="3400" smtClean="0">
                <a:solidFill>
                  <a:srgbClr val="0000CC"/>
                </a:solidFill>
              </a:rPr>
              <a:t> применять различные способы самостраховки и взаимной страховки.</a:t>
            </a:r>
          </a:p>
          <a:p>
            <a:pPr eaLnBrk="1" hangingPunct="1">
              <a:lnSpc>
                <a:spcPct val="90000"/>
              </a:lnSpc>
              <a:buFont typeface="OpenSymbol" pitchFamily="2" charset="0"/>
              <a:buNone/>
            </a:pPr>
            <a:endParaRPr lang="ru-RU" sz="34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400" smtClean="0">
              <a:solidFill>
                <a:srgbClr val="0000CC"/>
              </a:solidFill>
            </a:endParaRPr>
          </a:p>
        </p:txBody>
      </p:sp>
      <p:pic>
        <p:nvPicPr>
          <p:cNvPr id="6149" name="Picture 6" descr="Копия 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768725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12" descr="information_items_120438380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628775"/>
            <a:ext cx="5010150" cy="3760788"/>
          </a:xfrm>
        </p:spPr>
      </p:pic>
      <p:sp>
        <p:nvSpPr>
          <p:cNvPr id="717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4033838" cy="6337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700" smtClean="0">
                <a:solidFill>
                  <a:srgbClr val="0000CC"/>
                </a:solidFill>
              </a:rPr>
              <a:t>На водном маршруте могут встретиться: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700" smtClean="0">
                <a:solidFill>
                  <a:srgbClr val="FF0000"/>
                </a:solidFill>
              </a:rPr>
              <a:t>пороги</a:t>
            </a:r>
            <a:r>
              <a:rPr lang="ru-RU" sz="2700" smtClean="0">
                <a:solidFill>
                  <a:srgbClr val="0000CC"/>
                </a:solidFill>
              </a:rPr>
              <a:t> (участки реки с относительно большим падением уровня воды и повы -шенной скоростью течения)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700" smtClean="0">
                <a:solidFill>
                  <a:srgbClr val="FF0000"/>
                </a:solidFill>
              </a:rPr>
              <a:t>перекаты</a:t>
            </a:r>
            <a:r>
              <a:rPr lang="ru-RU" sz="2700" smtClean="0">
                <a:solidFill>
                  <a:srgbClr val="0000CC"/>
                </a:solidFill>
              </a:rPr>
              <a:t> (мелко -водные участки русла реки, распо -ложенные поперек реки по всей её  ширине)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700" smtClean="0">
                <a:solidFill>
                  <a:srgbClr val="FF0000"/>
                </a:solidFill>
              </a:rPr>
              <a:t>сильные течения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8" descr="Копия 156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6287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Копия 47fb1d15125385c5baf40ff5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573463"/>
            <a:ext cx="36957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6295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           </a:t>
            </a:r>
            <a:r>
              <a:rPr lang="ru-RU" smtClean="0">
                <a:solidFill>
                  <a:srgbClr val="0000CC"/>
                </a:solidFill>
              </a:rPr>
              <a:t>Для водного туризма используются</a:t>
            </a:r>
            <a:r>
              <a:rPr lang="ru-RU" sz="2800" smtClean="0">
                <a:solidFill>
                  <a:srgbClr val="0000C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байдарки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                         катамараны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                                                     надувные лодки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шлюпки, долбленки, плоскодонки и  другие суда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00CC"/>
              </a:solidFill>
            </a:endParaRPr>
          </a:p>
        </p:txBody>
      </p:sp>
      <p:pic>
        <p:nvPicPr>
          <p:cNvPr id="8199" name="Picture 7" descr="large_Vuoks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765175"/>
            <a:ext cx="39608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60350"/>
            <a:ext cx="8362950" cy="6048375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ru-RU" sz="3000" smtClean="0">
                <a:solidFill>
                  <a:srgbClr val="0000CC"/>
                </a:solidFill>
              </a:rPr>
              <a:t>В походе следует соблюдать ряд основных правил безопасности: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документы и деньги надо упаковать в непро- мокаемый мешок и держать при себе,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спички, сухой спирт хранить в пластмассовых емкостях с завинчивающими крышками,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палатку, спальные                             принадлежности,                                           одежду, продукты                                            следует держать в                                                    полиэтиленовых                                                мешках.</a:t>
            </a:r>
          </a:p>
        </p:txBody>
      </p:sp>
      <p:pic>
        <p:nvPicPr>
          <p:cNvPr id="9221" name="Picture 12" descr="11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068638"/>
            <a:ext cx="4859337" cy="3541712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229600" cy="3525838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ru-RU" sz="2800" smtClean="0">
                <a:solidFill>
                  <a:srgbClr val="0000CC"/>
                </a:solidFill>
              </a:rPr>
              <a:t>Правила безопасного поведения на воде во время похода: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при посадке – не прыгать в лодку,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посадка проходит с кормы,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 в походе лотки должны находиться на расстоянии зрительной и голосовой связи,</a:t>
            </a:r>
          </a:p>
          <a:p>
            <a:pPr marL="711200" indent="-711200" eaLnBrk="1" hangingPunct="1">
              <a:buFontTx/>
              <a:buAutoNum type="romanUcPeriod"/>
            </a:pPr>
            <a:r>
              <a:rPr lang="ru-RU" sz="2800" smtClean="0">
                <a:solidFill>
                  <a:srgbClr val="0000CC"/>
                </a:solidFill>
              </a:rPr>
              <a:t>не кричать во время похода.</a:t>
            </a:r>
          </a:p>
        </p:txBody>
      </p:sp>
      <p:pic>
        <p:nvPicPr>
          <p:cNvPr id="10245" name="Picture 8" descr="water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3789363"/>
            <a:ext cx="4392612" cy="2743200"/>
          </a:xfrm>
        </p:spPr>
      </p:pic>
      <p:pic>
        <p:nvPicPr>
          <p:cNvPr id="10246" name="Picture 10" descr="bel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88"/>
            <a:ext cx="429895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a_AlbionicTitulNrSh</vt:lpstr>
      <vt:lpstr>a_CampusOtl3DShad</vt:lpstr>
      <vt:lpstr>Wingdings</vt:lpstr>
      <vt:lpstr>OpenSymbol</vt:lpstr>
      <vt:lpstr>Оформление по умолчанию</vt:lpstr>
      <vt:lpstr>Водные походы и обеспечение безопасности на воде</vt:lpstr>
      <vt:lpstr>План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задание: Изучите § 2.4 учебника. 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походы и обеспечение безопасности на воде</dc:title>
  <dc:creator>Pasha</dc:creator>
  <cp:lastModifiedBy>Пользователь</cp:lastModifiedBy>
  <cp:revision>4</cp:revision>
  <dcterms:created xsi:type="dcterms:W3CDTF">2009-01-08T12:23:11Z</dcterms:created>
  <dcterms:modified xsi:type="dcterms:W3CDTF">2014-11-24T13:23:42Z</dcterms:modified>
</cp:coreProperties>
</file>