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60" r:id="rId8"/>
    <p:sldId id="264" r:id="rId9"/>
    <p:sldId id="265" r:id="rId10"/>
    <p:sldId id="266" r:id="rId11"/>
    <p:sldId id="274" r:id="rId12"/>
    <p:sldId id="261" r:id="rId13"/>
    <p:sldId id="262" r:id="rId14"/>
    <p:sldId id="267" r:id="rId15"/>
    <p:sldId id="268" r:id="rId16"/>
    <p:sldId id="269" r:id="rId17"/>
    <p:sldId id="270" r:id="rId18"/>
    <p:sldId id="271" r:id="rId19"/>
    <p:sldId id="275" r:id="rId20"/>
    <p:sldId id="273" r:id="rId21"/>
    <p:sldId id="263" r:id="rId22"/>
    <p:sldId id="272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6699"/>
    <a:srgbClr val="00CC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615" autoAdjust="0"/>
    <p:restoredTop sz="86391" autoAdjust="0"/>
  </p:normalViewPr>
  <p:slideViewPr>
    <p:cSldViewPr>
      <p:cViewPr varScale="1">
        <p:scale>
          <a:sx n="73" d="100"/>
          <a:sy n="73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3A7E6-F0A5-445A-8C03-12F9B63F0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EB1B-CC45-4D9B-BB11-3A76A03D9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4F64F-EC6D-490B-8606-015090F5E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D119B-FDAE-466E-B25F-6F51FD09F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E1F2-9397-474C-AF15-53E532D2C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C3E6-15C8-4784-9648-C4E2DF391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B828-F5C1-4FAB-8DB9-4A59D0D8A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D2359-268C-4BE9-921C-F6480D02A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5D7F-44DF-4CBA-BB0A-C164C6A6A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501F-2C1C-4D75-95AD-E10333210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FB581-977F-48BE-BB7B-C99B5DFD6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CCFF"/>
            </a:gs>
            <a:gs pos="100000">
              <a:srgbClr val="0066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D5F54CD5-9052-4EF8-BF66-1F150594A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vtocity.org/content/image/11378_1.jpg" TargetMode="External"/><Relationship Id="rId13" Type="http://schemas.openxmlformats.org/officeDocument/2006/relationships/hyperlink" Target="http://fio.novgorod.ru/projects/Project675/pic8.jpg" TargetMode="External"/><Relationship Id="rId18" Type="http://schemas.openxmlformats.org/officeDocument/2006/relationships/hyperlink" Target="http://www.dp59.ru/files/Image/title.jpg" TargetMode="External"/><Relationship Id="rId3" Type="http://schemas.openxmlformats.org/officeDocument/2006/relationships/hyperlink" Target="http://freelance.ru/img/portfolio/big/131736.jpg" TargetMode="External"/><Relationship Id="rId21" Type="http://schemas.openxmlformats.org/officeDocument/2006/relationships/hyperlink" Target="http://school9sko.narod.ru/pam/70000001.jpg" TargetMode="External"/><Relationship Id="rId7" Type="http://schemas.openxmlformats.org/officeDocument/2006/relationships/hyperlink" Target="http://www.net-planet.ru/img/articles/129012.jpg" TargetMode="External"/><Relationship Id="rId12" Type="http://schemas.openxmlformats.org/officeDocument/2006/relationships/hyperlink" Target="http://www.centrpro.ru/plakat/dou/znak/dou_5.jpg" TargetMode="External"/><Relationship Id="rId17" Type="http://schemas.openxmlformats.org/officeDocument/2006/relationships/hyperlink" Target="http://www.unde.ru/img.php?src=Ildviz2.jpg" TargetMode="External"/><Relationship Id="rId25" Type="http://schemas.openxmlformats.org/officeDocument/2006/relationships/hyperlink" Target="http://www.unde.ru/images/photo/Ildviz1.jpg" TargetMode="External"/><Relationship Id="rId2" Type="http://schemas.openxmlformats.org/officeDocument/2006/relationships/hyperlink" Target="http://gaf.char.ru/books/_54000026758.jpg" TargetMode="External"/><Relationship Id="rId16" Type="http://schemas.openxmlformats.org/officeDocument/2006/relationships/hyperlink" Target="http://freelance.ru/img/portfolio/big/131740.jpg" TargetMode="External"/><Relationship Id="rId20" Type="http://schemas.openxmlformats.org/officeDocument/2006/relationships/hyperlink" Target="http://velopiter.spb.ru/club/foto/perekho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eelance.ru/img/portfolio/big/131738.jpg" TargetMode="External"/><Relationship Id="rId11" Type="http://schemas.openxmlformats.org/officeDocument/2006/relationships/hyperlink" Target="http://www.kp.ru/upimg/5a3e8f353c90697f8fa8aa939d18ebfb3dd46ab0/429022.jpg" TargetMode="External"/><Relationship Id="rId24" Type="http://schemas.openxmlformats.org/officeDocument/2006/relationships/hyperlink" Target="http://fio.novgorod.ru/projects/Project675/pic10.jpg" TargetMode="External"/><Relationship Id="rId5" Type="http://schemas.openxmlformats.org/officeDocument/2006/relationships/hyperlink" Target="http://ddt-vmost.narod.ru/pdd/svet.jpg" TargetMode="External"/><Relationship Id="rId15" Type="http://schemas.openxmlformats.org/officeDocument/2006/relationships/hyperlink" Target="http://www.rotek-avto.ru/images/1(4)jpg" TargetMode="External"/><Relationship Id="rId23" Type="http://schemas.openxmlformats.org/officeDocument/2006/relationships/hyperlink" Target="http://fio.cc-opt.kolasc.net.ru/projects/pr1069/images/5.jpg" TargetMode="External"/><Relationship Id="rId10" Type="http://schemas.openxmlformats.org/officeDocument/2006/relationships/hyperlink" Target="http://www.etag.com.ua/img/news/normal/umnye-dorogi-v-stolice-pochti-real-nost-" TargetMode="External"/><Relationship Id="rId19" Type="http://schemas.openxmlformats.org/officeDocument/2006/relationships/hyperlink" Target="http://moikompas.ru/img/compas/2008-03-25/bezopasnost_deti/52149311_orig.jpg" TargetMode="External"/><Relationship Id="rId4" Type="http://schemas.openxmlformats.org/officeDocument/2006/relationships/hyperlink" Target="http://www.unde.ru/img.php?src=Ildviz3.jpg" TargetMode="External"/><Relationship Id="rId9" Type="http://schemas.openxmlformats.org/officeDocument/2006/relationships/hyperlink" Target="http://www.timeszp.com/public/upload/images/Kar_1/svetofor3.JPG" TargetMode="External"/><Relationship Id="rId14" Type="http://schemas.openxmlformats.org/officeDocument/2006/relationships/hyperlink" Target="http://www.kp.ru/upimg/photo/65161.jpg" TargetMode="External"/><Relationship Id="rId22" Type="http://schemas.openxmlformats.org/officeDocument/2006/relationships/hyperlink" Target="http://www.tavto.ru/pics/blog/big/0/25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>
                <a:effectLst/>
              </a:rPr>
              <a:t>Инструктаж по Правилам дорожного движения</a:t>
            </a:r>
          </a:p>
        </p:txBody>
      </p:sp>
      <p:pic>
        <p:nvPicPr>
          <p:cNvPr id="2051" name="Picture 5" descr="_540000267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557338"/>
            <a:ext cx="4824412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50825" y="5876925"/>
            <a:ext cx="85693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effectLst/>
              </a:rPr>
              <a:t>Подготовила: учащаяся 8Б класса МОУСОШ № 56</a:t>
            </a:r>
          </a:p>
          <a:p>
            <a:pPr algn="ctr">
              <a:spcBef>
                <a:spcPct val="50000"/>
              </a:spcBef>
            </a:pPr>
            <a:r>
              <a:rPr lang="ru-RU" sz="1400">
                <a:effectLst/>
              </a:rPr>
              <a:t>Ащева Анастасия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68313" y="1989138"/>
            <a:ext cx="813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effectLst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331913" y="2276475"/>
            <a:ext cx="3313112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Движение разрешается! </a:t>
            </a:r>
            <a:b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Можешь переходить улицу! </a:t>
            </a:r>
          </a:p>
        </p:txBody>
      </p:sp>
      <p:pic>
        <p:nvPicPr>
          <p:cNvPr id="11269" name="Picture 10" descr="429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557338"/>
            <a:ext cx="34480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569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Пользуйтесь подземным, надземным и наземным переходами</a:t>
            </a:r>
          </a:p>
        </p:txBody>
      </p:sp>
      <p:pic>
        <p:nvPicPr>
          <p:cNvPr id="12291" name="Picture 5" descr="dou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7256462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353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перебегай проезжую часть перед близко идущим транспортом </a:t>
            </a:r>
          </a:p>
        </p:txBody>
      </p:sp>
      <p:pic>
        <p:nvPicPr>
          <p:cNvPr id="13315" name="Picture 5" descr="pic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7758112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799306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обходи стоящий автомобиль - это опасно. Подожди пока он отъедет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14339" name="Picture 6" descr="65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36004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1(4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133600"/>
            <a:ext cx="3790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288" y="333375"/>
            <a:ext cx="8424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Ожидая транспорт, стойте только на посадочных площадках или обочине</a:t>
            </a:r>
          </a:p>
        </p:txBody>
      </p:sp>
      <p:pic>
        <p:nvPicPr>
          <p:cNvPr id="15363" name="Picture 8" descr="1317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84313"/>
            <a:ext cx="48736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Подходите для посадки только после полной остановки  транспортного средства</a:t>
            </a:r>
          </a:p>
        </p:txBody>
      </p:sp>
      <p:pic>
        <p:nvPicPr>
          <p:cNvPr id="16387" name="Picture 6" descr="imgа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484313"/>
            <a:ext cx="66960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Необходимо пристегнуться,</a:t>
            </a:r>
          </a:p>
          <a:p>
            <a:pPr algn="ctr"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вы едите в легковом автомобиле </a:t>
            </a:r>
          </a:p>
        </p:txBody>
      </p:sp>
      <p:pic>
        <p:nvPicPr>
          <p:cNvPr id="17411" name="Picture 7" descr="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989138"/>
            <a:ext cx="5249863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Велосипедистам не следует устраивать гонки на проезжей части и на тротуарах</a:t>
            </a:r>
          </a:p>
        </p:txBody>
      </p:sp>
      <p:pic>
        <p:nvPicPr>
          <p:cNvPr id="18435" name="Picture 6" descr="52149311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12875"/>
            <a:ext cx="46180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333375"/>
            <a:ext cx="8642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Ведите велосипед рядом, если переходите улицу. Не рискуйте, переезжая дорогу!</a:t>
            </a:r>
          </a:p>
        </p:txBody>
      </p:sp>
      <p:pic>
        <p:nvPicPr>
          <p:cNvPr id="19459" name="Picture 6" descr="perekh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1484313"/>
            <a:ext cx="461168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4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Катайтесь на роликах, скейтбордах и велосипедах в местах предназначенных для этого</a:t>
            </a:r>
          </a:p>
        </p:txBody>
      </p:sp>
      <p:pic>
        <p:nvPicPr>
          <p:cNvPr id="20483" name="Picture 5" descr="700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29987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49500"/>
            <a:ext cx="4179887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89646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  <a:defRPr/>
            </a:pPr>
            <a:r>
              <a:rPr lang="ru-RU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Ходи по тротуару, придерживаясь правой стороны </a:t>
            </a:r>
          </a:p>
        </p:txBody>
      </p:sp>
      <p:pic>
        <p:nvPicPr>
          <p:cNvPr id="3075" name="Picture 8" descr="131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060575"/>
            <a:ext cx="40925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92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играйте на проезжей части!</a:t>
            </a:r>
          </a:p>
        </p:txBody>
      </p:sp>
      <p:pic>
        <p:nvPicPr>
          <p:cNvPr id="21507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268413"/>
            <a:ext cx="5280025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0"/>
            <a:ext cx="83534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городом нужно идти по обочине дороги навстречу движущемуся транспорту</a:t>
            </a:r>
            <a:r>
              <a:rPr lang="ru-RU" sz="320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22531" name="Picture 5" descr="pic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51263"/>
            <a:ext cx="43561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Ildviz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1844675"/>
            <a:ext cx="4751387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Ссылки на материал</a:t>
            </a:r>
          </a:p>
          <a:p>
            <a:pPr>
              <a:defRPr/>
            </a:pPr>
            <a:r>
              <a:rPr lang="ru-RU" b="1" dirty="0">
                <a:effectLst/>
                <a:hlinkClick r:id="rId2"/>
              </a:rPr>
              <a:t>http://gaf.char.ru/books/_54000026758.jpg</a:t>
            </a:r>
            <a:r>
              <a:rPr lang="ru-RU" b="1" dirty="0">
                <a:effectLst/>
              </a:rPr>
              <a:t> -1 слайд</a:t>
            </a:r>
          </a:p>
          <a:p>
            <a:pPr>
              <a:defRPr/>
            </a:pPr>
            <a:r>
              <a:rPr lang="ru-RU" b="1" dirty="0">
                <a:effectLst/>
                <a:hlinkClick r:id="rId3"/>
              </a:rPr>
              <a:t>http://freelance.ru/img/portfolio/big/131736.jpg</a:t>
            </a:r>
            <a:r>
              <a:rPr lang="ru-RU" b="1" dirty="0">
                <a:effectLst/>
              </a:rPr>
              <a:t> -2 слайд</a:t>
            </a:r>
          </a:p>
          <a:p>
            <a:pPr>
              <a:defRPr/>
            </a:pPr>
            <a:r>
              <a:rPr lang="ru-RU" b="1" dirty="0">
                <a:effectLst/>
                <a:hlinkClick r:id="rId4"/>
              </a:rPr>
              <a:t>http://www.unde.ru/img.php?src=Ildviz3.jpg</a:t>
            </a:r>
            <a:r>
              <a:rPr lang="ru-RU" b="1" dirty="0">
                <a:effectLst/>
              </a:rPr>
              <a:t> -3 слайд</a:t>
            </a:r>
          </a:p>
          <a:p>
            <a:pPr>
              <a:defRPr/>
            </a:pPr>
            <a:r>
              <a:rPr lang="ru-RU" b="1" dirty="0">
                <a:effectLst/>
                <a:hlinkClick r:id="rId5"/>
              </a:rPr>
              <a:t>http://ddt-vmost.narod.ru/pdd/svet.jpg</a:t>
            </a:r>
            <a:r>
              <a:rPr lang="ru-RU" b="1" dirty="0">
                <a:effectLst/>
              </a:rPr>
              <a:t> -4 слайд</a:t>
            </a:r>
          </a:p>
          <a:p>
            <a:pPr>
              <a:defRPr/>
            </a:pPr>
            <a:r>
              <a:rPr lang="ru-RU" b="1" dirty="0">
                <a:effectLst/>
                <a:hlinkClick r:id="rId6"/>
              </a:rPr>
              <a:t>http://freelance.ru/img/portfolio/big/131738.jpg</a:t>
            </a:r>
            <a:r>
              <a:rPr lang="ru-RU" b="1" dirty="0">
                <a:effectLst/>
              </a:rPr>
              <a:t> -5 слайд</a:t>
            </a:r>
          </a:p>
          <a:p>
            <a:pPr>
              <a:defRPr/>
            </a:pPr>
            <a:r>
              <a:rPr lang="ru-RU" b="1" dirty="0">
                <a:effectLst/>
                <a:hlinkClick r:id="rId7"/>
              </a:rPr>
              <a:t>http://www.net-planet.ru/img/articles/129012.jpg</a:t>
            </a:r>
            <a:r>
              <a:rPr lang="ru-RU" b="1" dirty="0">
                <a:effectLst/>
              </a:rPr>
              <a:t> -6 слайд</a:t>
            </a:r>
          </a:p>
          <a:p>
            <a:pPr>
              <a:defRPr/>
            </a:pPr>
            <a:r>
              <a:rPr lang="ru-RU" b="1" dirty="0">
                <a:effectLst/>
                <a:hlinkClick r:id="rId8"/>
              </a:rPr>
              <a:t>http://www.avtocity.org/content/image/11378_1.jpg</a:t>
            </a:r>
            <a:r>
              <a:rPr lang="ru-RU" b="1" dirty="0">
                <a:effectLst/>
              </a:rPr>
              <a:t> -7 слайд</a:t>
            </a:r>
          </a:p>
          <a:p>
            <a:pPr>
              <a:defRPr/>
            </a:pPr>
            <a:r>
              <a:rPr lang="ru-RU" b="1" dirty="0">
                <a:effectLst/>
                <a:hlinkClick r:id="rId9"/>
              </a:rPr>
              <a:t>http://www.timeszp.com/public/upload/images/Kar_1/svetofor3.JPG</a:t>
            </a:r>
            <a:r>
              <a:rPr lang="ru-RU" b="1" dirty="0">
                <a:effectLst/>
              </a:rPr>
              <a:t> -8 слайд</a:t>
            </a:r>
          </a:p>
          <a:p>
            <a:pPr>
              <a:defRPr/>
            </a:pPr>
            <a:r>
              <a:rPr lang="ru-RU" b="1" dirty="0">
                <a:effectLst/>
                <a:hlinkClick r:id="rId10"/>
              </a:rPr>
              <a:t>http://www.etag.com.ua/img/news/normal/umnye-dorogi-v-stolice-pochti-real-nost-</a:t>
            </a:r>
            <a:r>
              <a:rPr lang="ru-RU" b="1" dirty="0">
                <a:effectLst/>
              </a:rPr>
              <a:t>. -9 слайд</a:t>
            </a:r>
          </a:p>
          <a:p>
            <a:pPr>
              <a:defRPr/>
            </a:pPr>
            <a:r>
              <a:rPr lang="ru-RU" b="1" dirty="0">
                <a:effectLst/>
                <a:hlinkClick r:id="rId11"/>
              </a:rPr>
              <a:t>http://www.kp.ru/upimg/5a3e8f353c90697f8fa8aa939d18ebfb3dd46ab0/429022.jpg</a:t>
            </a:r>
            <a:r>
              <a:rPr lang="ru-RU" b="1" dirty="0">
                <a:effectLst/>
              </a:rPr>
              <a:t> -10 слайд</a:t>
            </a:r>
          </a:p>
          <a:p>
            <a:pPr>
              <a:defRPr/>
            </a:pPr>
            <a:r>
              <a:rPr lang="ru-RU" b="1" dirty="0">
                <a:effectLst/>
                <a:hlinkClick r:id="rId12"/>
              </a:rPr>
              <a:t>http://www.centrpro.ru/plakat/dou/znak/dou_5.jpg</a:t>
            </a:r>
            <a:r>
              <a:rPr lang="ru-RU" b="1" dirty="0">
                <a:effectLst/>
              </a:rPr>
              <a:t> -11 слайд</a:t>
            </a:r>
          </a:p>
          <a:p>
            <a:pPr>
              <a:defRPr/>
            </a:pPr>
            <a:r>
              <a:rPr lang="ru-RU" b="1" dirty="0">
                <a:effectLst/>
                <a:hlinkClick r:id="rId13"/>
              </a:rPr>
              <a:t>http://fio.novgorod.ru/projects/Project675/pic8.jpg</a:t>
            </a:r>
            <a:r>
              <a:rPr lang="ru-RU" b="1" dirty="0">
                <a:effectLst/>
              </a:rPr>
              <a:t> -12 слайд</a:t>
            </a:r>
          </a:p>
          <a:p>
            <a:pPr>
              <a:defRPr/>
            </a:pPr>
            <a:r>
              <a:rPr lang="ru-RU" b="1" dirty="0">
                <a:effectLst/>
                <a:hlinkClick r:id="rId14"/>
              </a:rPr>
              <a:t>http://www.kp.ru/upimg/photo/65161.jpg</a:t>
            </a:r>
            <a:r>
              <a:rPr lang="ru-RU" b="1" dirty="0">
                <a:effectLst/>
              </a:rPr>
              <a:t> -13 слайд</a:t>
            </a:r>
          </a:p>
          <a:p>
            <a:pPr>
              <a:defRPr/>
            </a:pPr>
            <a:r>
              <a:rPr lang="ru-RU" b="1" dirty="0">
                <a:effectLst/>
                <a:hlinkClick r:id="rId15"/>
              </a:rPr>
              <a:t>http://www.rotek-avto.ru/images/1(4)jpg</a:t>
            </a:r>
            <a:r>
              <a:rPr lang="ru-RU" b="1" dirty="0">
                <a:effectLst/>
              </a:rPr>
              <a:t> -13 слайд</a:t>
            </a:r>
          </a:p>
          <a:p>
            <a:pPr>
              <a:defRPr/>
            </a:pPr>
            <a:r>
              <a:rPr lang="ru-RU" b="1" dirty="0">
                <a:effectLst/>
                <a:hlinkClick r:id="rId16"/>
              </a:rPr>
              <a:t>http://freelance.ru/img/portfolio/big/131740.jpg</a:t>
            </a:r>
            <a:r>
              <a:rPr lang="ru-RU" b="1" dirty="0">
                <a:effectLst/>
              </a:rPr>
              <a:t> -14 слайд</a:t>
            </a:r>
          </a:p>
          <a:p>
            <a:pPr>
              <a:defRPr/>
            </a:pPr>
            <a:r>
              <a:rPr lang="ru-RU" b="1" dirty="0">
                <a:effectLst/>
                <a:hlinkClick r:id="rId17"/>
              </a:rPr>
              <a:t>http://www.unde.ru/img.php?src=Ildviz2.jpg</a:t>
            </a:r>
            <a:r>
              <a:rPr lang="ru-RU" b="1" dirty="0">
                <a:effectLst/>
              </a:rPr>
              <a:t> -15 слайд</a:t>
            </a:r>
          </a:p>
          <a:p>
            <a:pPr>
              <a:defRPr/>
            </a:pPr>
            <a:r>
              <a:rPr lang="ru-RU" b="1" dirty="0">
                <a:effectLst/>
                <a:hlinkClick r:id="rId18"/>
              </a:rPr>
              <a:t>http://www.dp59.ru/files/Image/title.jpg</a:t>
            </a:r>
            <a:r>
              <a:rPr lang="ru-RU" b="1" dirty="0">
                <a:effectLst/>
              </a:rPr>
              <a:t> -16 слайд</a:t>
            </a:r>
          </a:p>
          <a:p>
            <a:pPr>
              <a:defRPr/>
            </a:pPr>
            <a:r>
              <a:rPr lang="ru-RU" b="1" dirty="0">
                <a:effectLst/>
                <a:hlinkClick r:id="rId19"/>
              </a:rPr>
              <a:t>http://moikompas.ru/img/compas/2008-03-25/bezopasnost_deti/52149311_orig.jpg</a:t>
            </a:r>
            <a:r>
              <a:rPr lang="ru-RU" b="1" dirty="0">
                <a:effectLst/>
              </a:rPr>
              <a:t> -17 слайд</a:t>
            </a:r>
          </a:p>
          <a:p>
            <a:pPr>
              <a:defRPr/>
            </a:pPr>
            <a:r>
              <a:rPr lang="ru-RU" b="1" dirty="0">
                <a:effectLst/>
                <a:hlinkClick r:id="rId20"/>
              </a:rPr>
              <a:t>http://velopiter.spb.ru/club/foto/perekhod.jpg</a:t>
            </a:r>
            <a:r>
              <a:rPr lang="ru-RU" b="1" dirty="0">
                <a:effectLst/>
              </a:rPr>
              <a:t> -18 слайд</a:t>
            </a:r>
          </a:p>
          <a:p>
            <a:pPr>
              <a:defRPr/>
            </a:pPr>
            <a:r>
              <a:rPr lang="ru-RU" b="1" dirty="0">
                <a:effectLst/>
                <a:hlinkClick r:id="rId21"/>
              </a:rPr>
              <a:t>http://school9sko.narod.ru/pam/70000001.jpg</a:t>
            </a:r>
            <a:r>
              <a:rPr lang="ru-RU" b="1" dirty="0">
                <a:effectLst/>
              </a:rPr>
              <a:t> -19 слайд</a:t>
            </a:r>
          </a:p>
          <a:p>
            <a:pPr>
              <a:defRPr/>
            </a:pPr>
            <a:r>
              <a:rPr lang="ru-RU" b="1" dirty="0">
                <a:effectLst/>
                <a:hlinkClick r:id="rId22"/>
              </a:rPr>
              <a:t>http://www.tavto.ru/pics/blog/big/0/25.jpg</a:t>
            </a:r>
            <a:r>
              <a:rPr lang="ru-RU" b="1" dirty="0">
                <a:effectLst/>
              </a:rPr>
              <a:t> -19 слайд</a:t>
            </a:r>
          </a:p>
          <a:p>
            <a:pPr>
              <a:defRPr/>
            </a:pPr>
            <a:r>
              <a:rPr lang="ru-RU" b="1" dirty="0">
                <a:effectLst/>
                <a:hlinkClick r:id="rId23"/>
              </a:rPr>
              <a:t>http://fio.cc-opt.kolasc.net.ru/projects/pr1069/images/5.jpg</a:t>
            </a:r>
            <a:r>
              <a:rPr lang="ru-RU" b="1" dirty="0">
                <a:effectLst/>
              </a:rPr>
              <a:t> -20 слайд</a:t>
            </a:r>
          </a:p>
          <a:p>
            <a:pPr>
              <a:defRPr/>
            </a:pPr>
            <a:r>
              <a:rPr lang="ru-RU" b="1" dirty="0">
                <a:effectLst/>
                <a:hlinkClick r:id="rId24"/>
              </a:rPr>
              <a:t>http://fio.novgorod.ru/projects/Project675/pic10.jpg</a:t>
            </a:r>
            <a:r>
              <a:rPr lang="ru-RU" b="1" dirty="0">
                <a:effectLst/>
              </a:rPr>
              <a:t> -21 слайд</a:t>
            </a:r>
          </a:p>
          <a:p>
            <a:pPr>
              <a:defRPr/>
            </a:pPr>
            <a:r>
              <a:rPr lang="ru-RU" b="1" dirty="0">
                <a:effectLst/>
                <a:hlinkClick r:id="rId25"/>
              </a:rPr>
              <a:t>http://www.unde.ru/images/photo/Ildviz1.jpg</a:t>
            </a:r>
            <a:r>
              <a:rPr lang="ru-RU" b="1" dirty="0">
                <a:effectLst/>
              </a:rPr>
              <a:t> -21 слайд</a:t>
            </a:r>
          </a:p>
          <a:p>
            <a:pPr>
              <a:defRPr/>
            </a:pPr>
            <a:endParaRPr lang="ru-RU" b="1" dirty="0"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713788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Используемая литература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b="1" dirty="0" err="1">
                <a:effectLst/>
              </a:rPr>
              <a:t>Айзман</a:t>
            </a:r>
            <a:r>
              <a:rPr lang="ru-RU" b="1" dirty="0">
                <a:effectLst/>
              </a:rPr>
              <a:t> Р.И., </a:t>
            </a:r>
            <a:r>
              <a:rPr lang="ru-RU" b="1" dirty="0" err="1">
                <a:effectLst/>
              </a:rPr>
              <a:t>Абаскалова</a:t>
            </a:r>
            <a:r>
              <a:rPr lang="ru-RU" b="1" dirty="0">
                <a:effectLst/>
              </a:rPr>
              <a:t> Н.П., Лысова Н.Ф., Иашвили М.В. Памятка по безопасности жизнедеятельности для учащихся средней школы. - Сибирское университетское издательство, 2006.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ru-RU" b="1" dirty="0" err="1">
                <a:effectLst/>
              </a:rPr>
              <a:t>Айзман</a:t>
            </a:r>
            <a:r>
              <a:rPr lang="ru-RU" b="1" dirty="0">
                <a:effectLst/>
              </a:rPr>
              <a:t> Р.И., </a:t>
            </a:r>
            <a:r>
              <a:rPr lang="ru-RU" b="1" dirty="0" err="1">
                <a:effectLst/>
              </a:rPr>
              <a:t>Абаскалова</a:t>
            </a:r>
            <a:r>
              <a:rPr lang="ru-RU" b="1" dirty="0">
                <a:effectLst/>
              </a:rPr>
              <a:t> Н.П., Лысова Н.Ф., Иашвили М.В. Памятка по безопасности жизнедеятельности для учащихся начальной школы. - Сибирское университетское издательство, 2006.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ru-RU" b="1" dirty="0">
              <a:effectLst/>
            </a:endParaRPr>
          </a:p>
          <a:p>
            <a:pPr>
              <a:defRPr/>
            </a:pPr>
            <a:r>
              <a:rPr lang="ru-RU" sz="2000" i="1" dirty="0" err="1"/>
              <a:t>Составила:Ершова</a:t>
            </a:r>
            <a:r>
              <a:rPr lang="ru-RU" sz="2000" i="1" dirty="0"/>
              <a:t> Е.Г., классный руководитель 6 класса, учитель СОШ № 3, г. Каменск-Уральский.</a:t>
            </a:r>
            <a:r>
              <a:rPr lang="ru-RU" sz="2000" dirty="0"/>
              <a:t> Для любого классного руководителя инструктажи – одно из обязательных мероприятий в классе. Ребята будут не только слушать вас, но и смотреть все пункты на экране. Это поможет лучше запомнить важную для их жизни информацию. </a:t>
            </a:r>
          </a:p>
          <a:p>
            <a:pPr>
              <a:defRPr/>
            </a:pPr>
            <a:r>
              <a:rPr lang="ru-RU" sz="2000" dirty="0"/>
              <a:t>Весь инструктаж разделен на части-слайды. После каждого слайда можно подробнее рассмотреть пункт инструктажа. </a:t>
            </a:r>
            <a:endParaRPr lang="ru-RU" sz="2000"/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ru-RU" sz="2000" b="1" dirty="0"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33375"/>
            <a:ext cx="8785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spcBef>
                <a:spcPct val="50000"/>
              </a:spcBef>
              <a:buFont typeface="Wingdings" pitchFamily="2" charset="2"/>
              <a:buChar char=""/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 улицу только по пешеходному переходу </a:t>
            </a:r>
          </a:p>
        </p:txBody>
      </p:sp>
      <p:pic>
        <p:nvPicPr>
          <p:cNvPr id="4099" name="Picture 8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260350"/>
            <a:ext cx="8713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 typeface="Wingdings" pitchFamily="2" charset="2"/>
              <a:buChar char=""/>
              <a:defRPr/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Переходя дорогу остановись, посмотри, нет ли близко автомобиля</a:t>
            </a:r>
            <a:r>
              <a:rPr lang="ru-RU" sz="3200" dirty="0">
                <a:solidFill>
                  <a:srgbClr val="FF0066"/>
                </a:solidFill>
                <a:effectLst/>
              </a:rPr>
              <a:t> </a:t>
            </a:r>
          </a:p>
        </p:txBody>
      </p:sp>
      <p:pic>
        <p:nvPicPr>
          <p:cNvPr id="5123" name="Picture 8" descr="sv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00213"/>
            <a:ext cx="7345363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248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Переходя улицу с двусторонним движением по пешеходному переходу, посмотрите налево и направо, убедитесь, что поблизости нет автомобиля или приближающиеся транспортные средства остановились и переходите дорогу.</a:t>
            </a:r>
          </a:p>
        </p:txBody>
      </p:sp>
      <p:pic>
        <p:nvPicPr>
          <p:cNvPr id="6147" name="Picture 5" descr="1317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276475"/>
            <a:ext cx="40354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921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Всегда пропускайте автомобили с включенными спецсигналами </a:t>
            </a:r>
          </a:p>
        </p:txBody>
      </p:sp>
      <p:pic>
        <p:nvPicPr>
          <p:cNvPr id="7171" name="Picture 5" descr="129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276475"/>
            <a:ext cx="4791075" cy="3832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7813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spcBef>
                <a:spcPct val="50000"/>
              </a:spcBef>
              <a:buFont typeface="Wingdings" pitchFamily="2" charset="2"/>
              <a:buChar char=""/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 улицу только на зеленый свет </a:t>
            </a:r>
            <a:endParaRPr lang="ru-RU" sz="4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5" name="Picture 7" descr="11378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557338"/>
            <a:ext cx="32400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4968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Всякое движение запрещено! </a:t>
            </a:r>
          </a:p>
          <a:p>
            <a:pPr>
              <a:spcBef>
                <a:spcPct val="50000"/>
              </a:spcBef>
              <a:defRPr/>
            </a:pPr>
            <a:endParaRPr lang="ru-RU" sz="32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Остановись и жди! </a:t>
            </a:r>
          </a:p>
        </p:txBody>
      </p:sp>
      <p:pic>
        <p:nvPicPr>
          <p:cNvPr id="9220" name="Picture 8" descr="svetofo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341438"/>
            <a:ext cx="23256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850" y="2636838"/>
            <a:ext cx="36718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 </a:t>
            </a: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  <a:defRPr/>
            </a:pPr>
            <a:endParaRPr lang="ru-RU" sz="28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spcBef>
                <a:spcPct val="50000"/>
              </a:spcBef>
              <a:buSzPct val="25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Ждите нового сигнала!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 - НАСТОЯЩИЙ ДРУГ ВОДИТЕЛЕЙ И ПЕШЕХОДОВ!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10244" name="Picture 7" descr="umnye-dorogi-v-stolice-pochti-real-nost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2763" y="1557338"/>
            <a:ext cx="4114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506</Words>
  <Application>Microsoft Office PowerPoint</Application>
  <PresentationFormat>Экран (4:3)</PresentationFormat>
  <Paragraphs>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Ershova</dc:creator>
  <cp:lastModifiedBy>Пользователь</cp:lastModifiedBy>
  <cp:revision>67</cp:revision>
  <dcterms:created xsi:type="dcterms:W3CDTF">2009-03-25T11:32:17Z</dcterms:created>
  <dcterms:modified xsi:type="dcterms:W3CDTF">2014-10-20T12:51:45Z</dcterms:modified>
</cp:coreProperties>
</file>